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  <p:sldMasterId id="2147483680" r:id="rId4"/>
    <p:sldMasterId id="2147483696" r:id="rId5"/>
    <p:sldMasterId id="2147483712" r:id="rId6"/>
    <p:sldMasterId id="2147483728" r:id="rId7"/>
    <p:sldMasterId id="2147483744" r:id="rId8"/>
    <p:sldMasterId id="2147483760" r:id="rId9"/>
    <p:sldMasterId id="2147483776" r:id="rId10"/>
    <p:sldMasterId id="2147483792" r:id="rId11"/>
    <p:sldMasterId id="2147483808" r:id="rId12"/>
    <p:sldMasterId id="2147483824" r:id="rId13"/>
    <p:sldMasterId id="2147483840" r:id="rId14"/>
    <p:sldMasterId id="2147483856" r:id="rId15"/>
    <p:sldMasterId id="2147483872" r:id="rId16"/>
    <p:sldMasterId id="2147483888" r:id="rId17"/>
    <p:sldMasterId id="2147483904" r:id="rId18"/>
    <p:sldMasterId id="2147483920" r:id="rId19"/>
    <p:sldMasterId id="2147483936" r:id="rId20"/>
    <p:sldMasterId id="2147483952" r:id="rId21"/>
    <p:sldMasterId id="2147483968" r:id="rId22"/>
    <p:sldMasterId id="2147483984" r:id="rId23"/>
    <p:sldMasterId id="2147484000" r:id="rId24"/>
  </p:sldMasterIdLst>
  <p:notesMasterIdLst>
    <p:notesMasterId r:id="rId26"/>
  </p:notesMasterIdLst>
  <p:handoutMasterIdLst>
    <p:handoutMasterId r:id="rId51"/>
  </p:handoutMasterIdLst>
  <p:sldIdLst>
    <p:sldId id="662" r:id="rId25"/>
    <p:sldId id="687" r:id="rId27"/>
    <p:sldId id="762" r:id="rId28"/>
    <p:sldId id="810" r:id="rId29"/>
    <p:sldId id="809" r:id="rId30"/>
    <p:sldId id="764" r:id="rId31"/>
    <p:sldId id="836" r:id="rId32"/>
    <p:sldId id="811" r:id="rId33"/>
    <p:sldId id="816" r:id="rId34"/>
    <p:sldId id="818" r:id="rId35"/>
    <p:sldId id="813" r:id="rId36"/>
    <p:sldId id="819" r:id="rId37"/>
    <p:sldId id="820" r:id="rId38"/>
    <p:sldId id="821" r:id="rId39"/>
    <p:sldId id="822" r:id="rId40"/>
    <p:sldId id="823" r:id="rId41"/>
    <p:sldId id="824" r:id="rId42"/>
    <p:sldId id="825" r:id="rId43"/>
    <p:sldId id="826" r:id="rId44"/>
    <p:sldId id="814" r:id="rId45"/>
    <p:sldId id="827" r:id="rId46"/>
    <p:sldId id="828" r:id="rId47"/>
    <p:sldId id="833" r:id="rId48"/>
    <p:sldId id="815" r:id="rId49"/>
    <p:sldId id="817" r:id="rId50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2" initials="8" lastIdx="1" clrIdx="0"/>
  <p:cmAuthor id="2" name="pan" initials="p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C0B2"/>
    <a:srgbClr val="DB4A23"/>
    <a:srgbClr val="ECF9F9"/>
    <a:srgbClr val="CFE2F3"/>
    <a:srgbClr val="ECF3FA"/>
    <a:srgbClr val="0033CC"/>
    <a:srgbClr val="921E84"/>
    <a:srgbClr val="C2DDF0"/>
    <a:srgbClr val="BFB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76107" autoAdjust="0"/>
  </p:normalViewPr>
  <p:slideViewPr>
    <p:cSldViewPr showGuides="1">
      <p:cViewPr varScale="1">
        <p:scale>
          <a:sx n="110" d="100"/>
          <a:sy n="110" d="100"/>
        </p:scale>
        <p:origin x="940" y="80"/>
      </p:cViewPr>
      <p:guideLst>
        <p:guide orient="horz" pos="212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66"/>
    </p:cViewPr>
  </p:sorterViewPr>
  <p:notesViewPr>
    <p:cSldViewPr>
      <p:cViewPr varScale="1">
        <p:scale>
          <a:sx n="66" d="100"/>
          <a:sy n="66" d="100"/>
        </p:scale>
        <p:origin x="-3300" y="-114"/>
      </p:cViewPr>
      <p:guideLst>
        <p:guide orient="horz" pos="2687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6" Type="http://schemas.openxmlformats.org/officeDocument/2006/relationships/tags" Target="tags/tag31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2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4.xml"/><Relationship Id="rId48" Type="http://schemas.openxmlformats.org/officeDocument/2006/relationships/slide" Target="slides/slide23.xml"/><Relationship Id="rId47" Type="http://schemas.openxmlformats.org/officeDocument/2006/relationships/slide" Target="slides/slide22.xml"/><Relationship Id="rId46" Type="http://schemas.openxmlformats.org/officeDocument/2006/relationships/slide" Target="slides/slide21.xml"/><Relationship Id="rId45" Type="http://schemas.openxmlformats.org/officeDocument/2006/relationships/slide" Target="slides/slide20.xml"/><Relationship Id="rId44" Type="http://schemas.openxmlformats.org/officeDocument/2006/relationships/slide" Target="slides/slide19.xml"/><Relationship Id="rId43" Type="http://schemas.openxmlformats.org/officeDocument/2006/relationships/slide" Target="slides/slide18.xml"/><Relationship Id="rId42" Type="http://schemas.openxmlformats.org/officeDocument/2006/relationships/slide" Target="slides/slide17.xml"/><Relationship Id="rId41" Type="http://schemas.openxmlformats.org/officeDocument/2006/relationships/slide" Target="slides/slide16.xml"/><Relationship Id="rId40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4.xml"/><Relationship Id="rId38" Type="http://schemas.openxmlformats.org/officeDocument/2006/relationships/slide" Target="slides/slide13.xml"/><Relationship Id="rId37" Type="http://schemas.openxmlformats.org/officeDocument/2006/relationships/slide" Target="slides/slide12.xml"/><Relationship Id="rId36" Type="http://schemas.openxmlformats.org/officeDocument/2006/relationships/slide" Target="slides/slide11.xml"/><Relationship Id="rId35" Type="http://schemas.openxmlformats.org/officeDocument/2006/relationships/slide" Target="slides/slide10.xml"/><Relationship Id="rId34" Type="http://schemas.openxmlformats.org/officeDocument/2006/relationships/slide" Target="slides/slide9.xml"/><Relationship Id="rId33" Type="http://schemas.openxmlformats.org/officeDocument/2006/relationships/slide" Target="slides/slide8.xml"/><Relationship Id="rId32" Type="http://schemas.openxmlformats.org/officeDocument/2006/relationships/slide" Target="slides/slide7.xml"/><Relationship Id="rId31" Type="http://schemas.openxmlformats.org/officeDocument/2006/relationships/slide" Target="slides/slide6.xml"/><Relationship Id="rId30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8" Type="http://schemas.openxmlformats.org/officeDocument/2006/relationships/slide" Target="slides/slide3.xml"/><Relationship Id="rId27" Type="http://schemas.openxmlformats.org/officeDocument/2006/relationships/slide" Target="slides/slide2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1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4506293-A28B-4482-8701-CC5400518809}" type="datetimeFigureOut">
              <a:rPr lang="en-SG"/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919C63-759E-4B62-A2EA-D9CDA5AC8382}" type="slidenum">
              <a:rPr lang="en-SG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1D552A1-F52F-47E5-863A-422E5626C9AA}" type="datetimeFigureOut">
              <a:rPr lang="en-SG"/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8AB7A1-70FC-4E54-A117-8C294D1C0100}" type="slidenum">
              <a:rPr lang="en-SG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3275"/>
            <a:ext cx="5341938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DejaVu Sans" charset="0"/>
              <a:buNone/>
              <a:defRPr/>
            </a:pPr>
            <a:fld id="{FC76314E-5FE6-7B4D-8F79-E56B928D24E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93" y="336815"/>
            <a:ext cx="7841174" cy="75966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68864" tIns="34432" rIns="68864" bIns="34432"/>
          <a:lstStyle>
            <a:lvl1pPr marL="0" indent="0">
              <a:buFont typeface="Arial" panose="020B0604020202020204" pitchFamily="34" charset="0"/>
              <a:buNone/>
              <a:defRPr lang="zh-CN" altLang="en-US" sz="2100" b="1" dirty="0">
                <a:solidFill>
                  <a:srgbClr val="990000"/>
                </a:solidFill>
                <a:latin typeface="FrutigerNext LT Regular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anose="05000000000000000000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998" y="650707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6" Type="http://schemas.openxmlformats.org/officeDocument/2006/relationships/theme" Target="../theme/theme10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2.xml"/><Relationship Id="rId16" Type="http://schemas.openxmlformats.org/officeDocument/2006/relationships/theme" Target="../theme/theme11.xml"/><Relationship Id="rId15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12.xml"/><Relationship Id="rId15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2.xml"/><Relationship Id="rId16" Type="http://schemas.openxmlformats.org/officeDocument/2006/relationships/theme" Target="../theme/theme13.xml"/><Relationship Id="rId15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1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6" Type="http://schemas.openxmlformats.org/officeDocument/2006/relationships/theme" Target="../theme/theme14.xml"/><Relationship Id="rId15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6" Type="http://schemas.openxmlformats.org/officeDocument/2006/relationships/theme" Target="../theme/theme15.xml"/><Relationship Id="rId15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6" Type="http://schemas.openxmlformats.org/officeDocument/2006/relationships/theme" Target="../theme/theme16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6" Type="http://schemas.openxmlformats.org/officeDocument/2006/relationships/theme" Target="../theme/theme17.xml"/><Relationship Id="rId15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1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7.xml"/><Relationship Id="rId16" Type="http://schemas.openxmlformats.org/officeDocument/2006/relationships/theme" Target="../theme/theme18.xml"/><Relationship Id="rId15" Type="http://schemas.openxmlformats.org/officeDocument/2006/relationships/slideLayout" Target="../slideLayouts/slideLayout270.xml"/><Relationship Id="rId14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56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72.xml"/><Relationship Id="rId16" Type="http://schemas.openxmlformats.org/officeDocument/2006/relationships/theme" Target="../theme/theme19.xml"/><Relationship Id="rId15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7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87.xml"/><Relationship Id="rId16" Type="http://schemas.openxmlformats.org/officeDocument/2006/relationships/theme" Target="../theme/theme20.xml"/><Relationship Id="rId15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8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2.xml"/><Relationship Id="rId16" Type="http://schemas.openxmlformats.org/officeDocument/2006/relationships/theme" Target="../theme/theme21.xml"/><Relationship Id="rId15" Type="http://schemas.openxmlformats.org/officeDocument/2006/relationships/slideLayout" Target="../slideLayouts/slideLayout315.xml"/><Relationship Id="rId14" Type="http://schemas.openxmlformats.org/officeDocument/2006/relationships/slideLayout" Target="../slideLayouts/slideLayout314.xml"/><Relationship Id="rId13" Type="http://schemas.openxmlformats.org/officeDocument/2006/relationships/slideLayout" Target="../slideLayouts/slideLayout313.xml"/><Relationship Id="rId12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6" Type="http://schemas.openxmlformats.org/officeDocument/2006/relationships/theme" Target="../theme/theme22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2.xml"/><Relationship Id="rId16" Type="http://schemas.openxmlformats.org/officeDocument/2006/relationships/theme" Target="../theme/theme23.xml"/><Relationship Id="rId15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44.xml"/><Relationship Id="rId13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6" Type="http://schemas.openxmlformats.org/officeDocument/2006/relationships/theme" Target="../theme/theme8.xml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6" Type="http://schemas.openxmlformats.org/officeDocument/2006/relationships/theme" Target="../theme/theme9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D676CB3-CD77-4B8C-9FEF-E4E6C34C5A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12.png"/><Relationship Id="rId7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tags" Target="../tags/tag9.xml"/><Relationship Id="rId4" Type="http://schemas.openxmlformats.org/officeDocument/2006/relationships/image" Target="../media/image1.GIF"/><Relationship Id="rId3" Type="http://schemas.openxmlformats.org/officeDocument/2006/relationships/tags" Target="../tags/tag8.xml"/><Relationship Id="rId2" Type="http://schemas.openxmlformats.org/officeDocument/2006/relationships/image" Target="../media/image10.png"/><Relationship Id="rId15" Type="http://schemas.openxmlformats.org/officeDocument/2006/relationships/slideLayout" Target="../slideLayouts/slideLayout152.xml"/><Relationship Id="rId14" Type="http://schemas.openxmlformats.org/officeDocument/2006/relationships/image" Target="../media/image15.png"/><Relationship Id="rId13" Type="http://schemas.openxmlformats.org/officeDocument/2006/relationships/tags" Target="../tags/tag13.xml"/><Relationship Id="rId12" Type="http://schemas.openxmlformats.org/officeDocument/2006/relationships/image" Target="../media/image14.png"/><Relationship Id="rId11" Type="http://schemas.openxmlformats.org/officeDocument/2006/relationships/tags" Target="../tags/tag12.xml"/><Relationship Id="rId10" Type="http://schemas.openxmlformats.org/officeDocument/2006/relationships/image" Target="../media/image13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image" Target="../media/image19.png"/><Relationship Id="rId7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tags" Target="../tags/tag16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167.xml"/><Relationship Id="rId10" Type="http://schemas.openxmlformats.org/officeDocument/2006/relationships/image" Target="../media/image20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7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2.xml"/><Relationship Id="rId2" Type="http://schemas.openxmlformats.org/officeDocument/2006/relationships/image" Target="../media/image24.png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7.xml"/><Relationship Id="rId2" Type="http://schemas.openxmlformats.org/officeDocument/2006/relationships/image" Target="../media/image25.png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2.xml"/><Relationship Id="rId6" Type="http://schemas.openxmlformats.org/officeDocument/2006/relationships/image" Target="../media/image28.png"/><Relationship Id="rId5" Type="http://schemas.openxmlformats.org/officeDocument/2006/relationships/tags" Target="../tags/tag25.xml"/><Relationship Id="rId4" Type="http://schemas.openxmlformats.org/officeDocument/2006/relationships/image" Target="../media/image27.png"/><Relationship Id="rId3" Type="http://schemas.openxmlformats.org/officeDocument/2006/relationships/tags" Target="../tags/tag24.xml"/><Relationship Id="rId2" Type="http://schemas.openxmlformats.org/officeDocument/2006/relationships/image" Target="../media/image26.png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2.xml"/><Relationship Id="rId2" Type="http://schemas.openxmlformats.org/officeDocument/2006/relationships/image" Target="../media/image29.png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87.xml"/><Relationship Id="rId4" Type="http://schemas.openxmlformats.org/officeDocument/2006/relationships/image" Target="../media/image31.png"/><Relationship Id="rId3" Type="http://schemas.openxmlformats.org/officeDocument/2006/relationships/tags" Target="../tags/tag28.xml"/><Relationship Id="rId2" Type="http://schemas.openxmlformats.org/officeDocument/2006/relationships/image" Target="../media/image30.png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2.xml"/><Relationship Id="rId2" Type="http://schemas.openxmlformats.org/officeDocument/2006/relationships/image" Target="../media/image32.png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2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2.xml"/><Relationship Id="rId4" Type="http://schemas.openxmlformats.org/officeDocument/2006/relationships/image" Target="../media/image9.png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0" y="6145212"/>
            <a:ext cx="2994025" cy="712788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9" name="Rectangle 11"/>
          <p:cNvSpPr>
            <a:spLocks noChangeArrowheads="1"/>
          </p:cNvSpPr>
          <p:nvPr/>
        </p:nvSpPr>
        <p:spPr bwMode="auto">
          <a:xfrm>
            <a:off x="3067050" y="6143625"/>
            <a:ext cx="2962275" cy="714375"/>
          </a:xfrm>
          <a:prstGeom prst="rect">
            <a:avLst/>
          </a:prstGeom>
          <a:solidFill>
            <a:srgbClr val="A3CBE8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6097588" y="6143625"/>
            <a:ext cx="3043237" cy="714375"/>
          </a:xfrm>
          <a:prstGeom prst="rect">
            <a:avLst/>
          </a:prstGeom>
          <a:solidFill>
            <a:srgbClr val="FFC9AE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1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panose="02010600030101010101" pitchFamily="2" charset="-122"/>
              <a:cs typeface="+mn-cs"/>
              <a:sym typeface="Tw Cen MT" panose="020B0602020104020603" charset="0"/>
            </a:endParaRPr>
          </a:p>
        </p:txBody>
      </p:sp>
      <p:sp>
        <p:nvSpPr>
          <p:cNvPr id="14342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0"/>
            <a:ext cx="9144000" cy="828675"/>
          </a:xfrm>
          <a:solidFill>
            <a:srgbClr val="A3CBE8"/>
          </a:solidFill>
        </p:spPr>
        <p:txBody>
          <a:bodyPr anchor="ctr"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latin typeface="Times New Roman" panose="02020603050405020304" pitchFamily="18" charset="0"/>
                <a:ea typeface="华文中宋" panose="02010600040101010101" charset="-122"/>
                <a:sym typeface="Times New Roman" panose="02020603050405020304" pitchFamily="18" charset="0"/>
              </a:rPr>
              <a:t> </a:t>
            </a:r>
            <a:endParaRPr lang="en-US" altLang="zh-CN" sz="3600">
              <a:latin typeface="Times New Roman" panose="02020603050405020304" pitchFamily="18" charset="0"/>
              <a:ea typeface="华文中宋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1434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Segoe UI" panose="020B0502040204020203" charset="0"/>
              <a:ea typeface="宋体" panose="02010600030101010101" pitchFamily="2" charset="-122"/>
              <a:cs typeface="+mn-cs"/>
              <a:sym typeface="Tw Cen MT" panose="020B0602020104020603" charset="0"/>
            </a:endParaRPr>
          </a:p>
        </p:txBody>
      </p:sp>
      <p:sp>
        <p:nvSpPr>
          <p:cNvPr id="3084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Tw Cen MT" panose="020B0602020104020603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panose="02010600030101010101" pitchFamily="2" charset="-122"/>
              <a:cs typeface="+mn-cs"/>
              <a:sym typeface="Tw Cen MT" panose="020B0602020104020603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" y="2112010"/>
            <a:ext cx="8948420" cy="1578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22900" y="4280535"/>
            <a:ext cx="3426460" cy="12731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Consistency Model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0800" y="2514600"/>
            <a:ext cx="6154420" cy="264414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内容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7200" y="1447800"/>
            <a:ext cx="8548370" cy="4678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400" dirty="0"/>
              <a:t>Example 3.1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schedule: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</a:t>
            </a:r>
            <a:r>
              <a:rPr lang="en-US" altLang="zh-CN" sz="1800" i="1" dirty="0"/>
              <a:t>(still active)</a:t>
            </a:r>
            <a:endParaRPr lang="en-US" altLang="zh-CN" sz="1800" i="1" dirty="0"/>
          </a:p>
          <a:p>
            <a:pPr marL="0" indent="0">
              <a:buNone/>
            </a:pPr>
            <a:endParaRPr lang="en-US" altLang="zh-CN" sz="1600" i="1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5000" y="1905000"/>
            <a:ext cx="6570345" cy="44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400" y="2438400"/>
            <a:ext cx="2472055" cy="314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3400" y="3224530"/>
            <a:ext cx="1952625" cy="34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5620" y="2831465"/>
            <a:ext cx="1148080" cy="314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2000" y="5410200"/>
            <a:ext cx="7161530" cy="1031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Background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Introduction &amp; Coo framework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Consistency Model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Lemma &amp; Proof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170" y="1524000"/>
            <a:ext cx="8670925" cy="961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3710" y="2500630"/>
            <a:ext cx="8085455" cy="489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4800" y="3200400"/>
            <a:ext cx="7752080" cy="8172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8600" y="4191000"/>
            <a:ext cx="7698740" cy="733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4800" y="5181600"/>
            <a:ext cx="7437120" cy="718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4710430" cy="2405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90600"/>
            <a:ext cx="6280785" cy="5606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" y="1676400"/>
            <a:ext cx="7324725" cy="3872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2000" y="5791200"/>
            <a:ext cx="55575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1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简而言之，在调度中可以找到对同一数据对象的所有操作集合，而任意操作排序均可以通过前面证明的九种偏序对构成，因此任意调度均可建POP图</a:t>
            </a:r>
            <a:endParaRPr lang="zh-CN" altLang="en-US" sz="1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8800" y="914400"/>
            <a:ext cx="5151120" cy="5631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0" y="1600200"/>
            <a:ext cx="6501130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410" y="48895"/>
            <a:ext cx="8785225" cy="941070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Formal definition of data anomalies and consistency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771650"/>
            <a:ext cx="8147685" cy="80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9410" y="2819400"/>
            <a:ext cx="8111490" cy="847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9410" y="3962400"/>
            <a:ext cx="7860030" cy="1228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410" y="48895"/>
            <a:ext cx="8785225" cy="941070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Types of Anomalies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1676400"/>
            <a:ext cx="7876540" cy="4428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Types of Anomalies.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>
                <a:sym typeface="+mn-ea"/>
              </a:rPr>
              <a:t>two classifications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/>
              <a:t>The first is based on primitive conflict dependencies, i.e., WR, WW, and RW</a:t>
            </a:r>
            <a:r>
              <a:rPr lang="en-US" altLang="zh-CN"/>
              <a:t>: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(</a:t>
            </a:r>
            <a:r>
              <a:rPr lang="en-US" altLang="zh-CN"/>
              <a:t>1</a:t>
            </a:r>
            <a:r>
              <a:rPr lang="zh-CN" altLang="en-US"/>
              <a:t>) Read Anomaly Type (RAT), if the cycle has at least a</a:t>
            </a:r>
            <a:r>
              <a:rPr lang="en-US" altLang="zh-CN"/>
              <a:t> WR </a:t>
            </a:r>
            <a:r>
              <a:rPr lang="zh-CN" altLang="en-US"/>
              <a:t>POP</a:t>
            </a:r>
            <a:r>
              <a:rPr lang="en-US" altLang="zh-CN"/>
              <a:t>;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(</a:t>
            </a:r>
            <a:r>
              <a:rPr lang="en-US" altLang="zh-CN"/>
              <a:t>2</a:t>
            </a:r>
            <a:r>
              <a:rPr lang="zh-CN" altLang="en-US"/>
              <a:t>) Write Anomaly Type (WAT), if the cycle does not have a </a:t>
            </a:r>
            <a:r>
              <a:rPr lang="en-US" altLang="zh-CN"/>
              <a:t>WR </a:t>
            </a:r>
            <a:r>
              <a:rPr lang="zh-CN" altLang="en-US"/>
              <a:t>POP</a:t>
            </a:r>
            <a:r>
              <a:rPr lang="en-US" altLang="zh-CN"/>
              <a:t>,</a:t>
            </a:r>
            <a:r>
              <a:rPr lang="zh-CN" altLang="en-US"/>
              <a:t> but have at least a </a:t>
            </a:r>
            <a:r>
              <a:rPr lang="en-US" altLang="zh-CN"/>
              <a:t>WW</a:t>
            </a:r>
            <a:r>
              <a:rPr lang="zh-CN" altLang="en-US"/>
              <a:t> POP; 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(</a:t>
            </a:r>
            <a:r>
              <a:rPr lang="en-US" altLang="zh-CN"/>
              <a:t>3</a:t>
            </a:r>
            <a:r>
              <a:rPr lang="zh-CN" altLang="en-US"/>
              <a:t>) Intersect Anomaly Type (IAT)</a:t>
            </a:r>
            <a:r>
              <a:rPr lang="en-US" altLang="zh-CN"/>
              <a:t>, if the cycle does not have WR and WW POPs.</a:t>
            </a:r>
            <a:endParaRPr lang="en-US" altLang="zh-CN"/>
          </a:p>
          <a:p>
            <a:pPr>
              <a:lnSpc>
                <a:spcPct val="130000"/>
              </a:lnSpc>
            </a:pP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/>
              <a:t>The second is based on number of transactions (</a:t>
            </a:r>
            <a:r>
              <a:rPr lang="en-US" altLang="zh-CN"/>
              <a:t>NT</a:t>
            </a:r>
            <a:r>
              <a:rPr lang="zh-CN" altLang="en-US"/>
              <a:t>) and objects (</a:t>
            </a:r>
            <a:r>
              <a:rPr lang="en-US" altLang="zh-CN"/>
              <a:t>Nobj):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(</a:t>
            </a:r>
            <a:r>
              <a:rPr lang="en-US" altLang="zh-CN"/>
              <a:t>1</a:t>
            </a:r>
            <a:r>
              <a:rPr lang="zh-CN" altLang="en-US"/>
              <a:t>) Single Data Anomaly (SDA), if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NT</a:t>
            </a:r>
            <a:r>
              <a:rPr lang="zh-CN" altLang="en-US"/>
              <a:t> = 2, </a:t>
            </a:r>
            <a:r>
              <a:rPr lang="en-US" altLang="zh-CN">
                <a:sym typeface="+mn-ea"/>
              </a:rPr>
              <a:t>Nobj</a:t>
            </a:r>
            <a:r>
              <a:rPr lang="zh-CN" altLang="en-US"/>
              <a:t> = 1; 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(</a:t>
            </a:r>
            <a:r>
              <a:rPr lang="en-US" altLang="zh-CN"/>
              <a:t>2</a:t>
            </a:r>
            <a:r>
              <a:rPr lang="zh-CN" altLang="en-US"/>
              <a:t>) Double Data Anomaly (DDA), if </a:t>
            </a:r>
            <a:r>
              <a:rPr lang="en-US" altLang="zh-CN">
                <a:sym typeface="+mn-ea"/>
              </a:rPr>
              <a:t>NT</a:t>
            </a:r>
            <a:r>
              <a:rPr lang="zh-CN" altLang="en-US"/>
              <a:t> = 2, </a:t>
            </a:r>
            <a:r>
              <a:rPr lang="en-US" altLang="zh-CN">
                <a:sym typeface="+mn-ea"/>
              </a:rPr>
              <a:t>Nobj</a:t>
            </a:r>
            <a:r>
              <a:rPr lang="zh-CN" altLang="en-US"/>
              <a:t> = 2; 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(</a:t>
            </a:r>
            <a:r>
              <a:rPr lang="en-US" altLang="zh-CN"/>
              <a:t>3</a:t>
            </a:r>
            <a:r>
              <a:rPr lang="zh-CN" altLang="en-US"/>
              <a:t>) Multi</a:t>
            </a:r>
            <a:r>
              <a:rPr lang="en-US" altLang="zh-CN"/>
              <a:t> </a:t>
            </a:r>
            <a:r>
              <a:rPr lang="zh-CN" altLang="en-US"/>
              <a:t>transaction Data Anomaly (MDA)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410" y="48895"/>
            <a:ext cx="8785225" cy="941070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Types of Anomalies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35000" y="5867400"/>
            <a:ext cx="8133080" cy="59309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zh-CN" altLang="en-US" sz="1400" i="1" kern="1200">
                <a:latin typeface="Arial" panose="020B0604020202020204" pitchFamily="34" charset="0"/>
                <a:sym typeface="+mn-ea"/>
              </a:rPr>
              <a:t>Table 2 shows all data anomalies types and their classification. </a:t>
            </a:r>
            <a:endParaRPr lang="zh-CN" altLang="en-US" sz="1400" i="1" kern="1200">
              <a:latin typeface="Arial" panose="020B0604020202020204" pitchFamily="34" charset="0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zh-CN" altLang="en-US" sz="1400" i="1" kern="1200">
                <a:latin typeface="Arial" panose="020B0604020202020204" pitchFamily="34" charset="0"/>
                <a:sym typeface="+mn-ea"/>
              </a:rPr>
              <a:t>The anomaly names with BOLD font are 20+ new types of anomalies that have never been reported</a:t>
            </a:r>
            <a:r>
              <a:rPr lang="en-US" altLang="zh-CN" sz="1400" i="1" kern="1200">
                <a:latin typeface="Arial" panose="020B0604020202020204" pitchFamily="34" charset="0"/>
                <a:sym typeface="+mn-ea"/>
              </a:rPr>
              <a:t>.</a:t>
            </a:r>
            <a:r>
              <a:rPr lang="zh-CN" altLang="en-US" sz="1400" i="1" kern="1200"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sym typeface="+mn-ea"/>
              </a:rPr>
              <a:t> 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2880" y="970915"/>
            <a:ext cx="6238875" cy="4888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Background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Introduction &amp; Coo framework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Consistency Model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Lemma &amp; Proof</a:t>
            </a:r>
            <a:endParaRPr lang="en-US" altLang="zh-CN" dirty="0"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Background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Introduction &amp; Coo framework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Consistency Model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Evaluation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410" y="48895"/>
            <a:ext cx="8785225" cy="941070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Evaluation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170" y="989965"/>
            <a:ext cx="3432810" cy="4299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91000" y="1676400"/>
            <a:ext cx="3811905" cy="3197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8200" y="5334000"/>
            <a:ext cx="7553325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1600"/>
              <a:t>A: Pass, it doesn’t exist any anomalies.</a:t>
            </a:r>
            <a:endParaRPr lang="en-US" altLang="zh-CN" sz="1600"/>
          </a:p>
          <a:p>
            <a:pPr>
              <a:lnSpc>
                <a:spcPct val="110000"/>
              </a:lnSpc>
            </a:pPr>
            <a:r>
              <a:rPr lang="en-US" altLang="zh-CN" sz="1600"/>
              <a:t>B: Exist data anomaly, but the database allow them in its isolation level.</a:t>
            </a:r>
            <a:endParaRPr lang="en-US" altLang="zh-CN" sz="1600"/>
          </a:p>
          <a:p>
            <a:pPr>
              <a:lnSpc>
                <a:spcPct val="110000"/>
              </a:lnSpc>
            </a:pPr>
            <a:r>
              <a:rPr lang="en-US" altLang="zh-CN" sz="1600"/>
              <a:t>C: A</a:t>
            </a:r>
            <a:r>
              <a:rPr lang="en-US" altLang="zh-CN" sz="1600">
                <a:sym typeface="+mn-ea"/>
              </a:rPr>
              <a:t>nomaly happened, but it can be solved by rollback in some rules.</a:t>
            </a:r>
            <a:endParaRPr lang="en-US" altLang="zh-CN" sz="160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>
                <a:sym typeface="+mn-ea"/>
              </a:rPr>
              <a:t>D: Deadlock detected, but the database can rollback trxs and retry them. </a:t>
            </a:r>
            <a:endParaRPr lang="en-US" altLang="zh-CN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410" y="48895"/>
            <a:ext cx="8785225" cy="941070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Evaluation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" y="914400"/>
            <a:ext cx="6811010" cy="5620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410" y="48895"/>
            <a:ext cx="8785225" cy="941070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Evaluation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989965"/>
            <a:ext cx="3821430" cy="5455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5800" y="2057400"/>
            <a:ext cx="4572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Lesson learned:</a:t>
            </a:r>
            <a:endParaRPr lang="zh-CN" altLang="en-US"/>
          </a:p>
          <a:p>
            <a:r>
              <a:rPr lang="zh-CN" altLang="en-US"/>
              <a:t> (</a:t>
            </a:r>
            <a:r>
              <a:rPr lang="en-US" altLang="zh-CN"/>
              <a:t>1</a:t>
            </a:r>
            <a:r>
              <a:rPr lang="zh-CN" altLang="en-US"/>
              <a:t>) Databases aim at consistency by avoiding all or partial POP cycles, and have different behaviors on different POPs. (</a:t>
            </a:r>
            <a:r>
              <a:rPr lang="en-US" altLang="zh-CN"/>
              <a:t>2</a:t>
            </a:r>
            <a:r>
              <a:rPr lang="zh-CN" altLang="en-US"/>
              <a:t>) Different CC protocols are differently implemented between databases and between isolation levels.</a:t>
            </a:r>
            <a:endParaRPr lang="zh-CN" altLang="en-US"/>
          </a:p>
          <a:p>
            <a:r>
              <a:rPr lang="zh-CN" altLang="en-US"/>
              <a:t>(</a:t>
            </a:r>
            <a:r>
              <a:rPr lang="en-US" altLang="zh-CN"/>
              <a:t>3</a:t>
            </a:r>
            <a:r>
              <a:rPr lang="zh-CN" altLang="en-US"/>
              <a:t>) Developers still lack complete understanding between SER level and eliminating four standard anomalies, and between coarse isolation levels.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335" y="2057400"/>
            <a:ext cx="4939665" cy="3286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Background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Introduction &amp; Coo framework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Consistency Model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Lemma &amp; Proof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Evaluation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Conclussion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Conclussion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400" dirty="0">
                <a:ea typeface="Arial" panose="020B0604020202020204" pitchFamily="34" charset="0"/>
                <a:cs typeface="+mn-ea"/>
              </a:rPr>
              <a:t>This paper proposed Coo, which contributed to check the consistency of databases, filling the gap in contrast to real-time or post verify solutions.</a:t>
            </a:r>
            <a:endParaRPr lang="en-US" altLang="zh-CN" sz="2400" dirty="0">
              <a:ea typeface="Arial" panose="020B0604020202020204" pitchFamily="34" charset="0"/>
              <a:cs typeface="+mn-ea"/>
            </a:endParaRPr>
          </a:p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400" dirty="0">
                <a:ea typeface="Arial" panose="020B0604020202020204" pitchFamily="34" charset="0"/>
                <a:cs typeface="+mn-ea"/>
              </a:rPr>
              <a:t>Introduced an extended conflict graph model called Partial Order Pair (POP) Graph, which also considers state-expressed operations.</a:t>
            </a:r>
            <a:endParaRPr lang="en-US" altLang="zh-CN" sz="2400" dirty="0">
              <a:ea typeface="Arial" panose="020B0604020202020204" pitchFamily="34" charset="0"/>
              <a:cs typeface="+mn-ea"/>
            </a:endParaRPr>
          </a:p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400" dirty="0">
                <a:ea typeface="Arial" panose="020B0604020202020204" pitchFamily="34" charset="0"/>
                <a:cs typeface="+mn-ea"/>
              </a:rPr>
              <a:t>Redefined data anomalies and consistency </a:t>
            </a:r>
            <a:r>
              <a:rPr lang="en-US" altLang="zh-CN" sz="2400" dirty="0">
                <a:ea typeface="Arial" panose="020B0604020202020204" pitchFamily="34" charset="0"/>
                <a:cs typeface="+mn-ea"/>
                <a:sym typeface="+mn-ea"/>
              </a:rPr>
              <a:t>with POP cycles.</a:t>
            </a:r>
            <a:endParaRPr lang="en-US" altLang="zh-CN" sz="2400" dirty="0">
              <a:ea typeface="Arial" panose="020B0604020202020204" pitchFamily="34" charset="0"/>
              <a:cs typeface="+mn-ea"/>
            </a:endParaRPr>
          </a:p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400" dirty="0">
                <a:ea typeface="Arial" panose="020B0604020202020204" pitchFamily="34" charset="0"/>
                <a:cs typeface="+mn-ea"/>
              </a:rPr>
              <a:t>Classified data anomalies and reported 20+ new types of them.</a:t>
            </a:r>
            <a:endParaRPr lang="en-US" altLang="zh-CN" sz="2400" dirty="0">
              <a:ea typeface="Arial" panose="020B0604020202020204" pitchFamily="34" charset="0"/>
              <a:cs typeface="+mn-ea"/>
            </a:endParaRPr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Background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r>
              <a:rPr lang="en-US" altLang="zh-CN" sz="2800" dirty="0"/>
              <a:t>Challenge of Consistency</a:t>
            </a:r>
            <a:endParaRPr lang="en-US" altLang="zh-CN" sz="2800" dirty="0"/>
          </a:p>
          <a:p>
            <a:pPr lvl="1"/>
            <a:r>
              <a:rPr lang="en-US" altLang="zh-CN" sz="2400" dirty="0"/>
              <a:t>It is often controversial and lacks standards.</a:t>
            </a:r>
            <a:endParaRPr lang="en-US" altLang="zh-CN" sz="2400" dirty="0"/>
          </a:p>
          <a:p>
            <a:pPr lvl="1"/>
            <a:r>
              <a:rPr lang="en-US" altLang="zh-CN" sz="2400" dirty="0"/>
              <a:t>It has a high knowledge bar to understanding/modifying test cases and analyzing and debugging anomalies.</a:t>
            </a:r>
            <a:endParaRPr lang="en-US" altLang="zh-CN" sz="2400" dirty="0"/>
          </a:p>
          <a:p>
            <a:pPr lvl="1"/>
            <a:r>
              <a:rPr lang="en-US" altLang="zh-CN" sz="2400" dirty="0"/>
              <a:t>It also has a high verification cost, it is proved to be a NP-complete problem to verify a serializable commit order of all transactions.</a:t>
            </a:r>
            <a:endParaRPr lang="en-US" altLang="zh-CN" sz="2400" dirty="0"/>
          </a:p>
          <a:p>
            <a:r>
              <a:rPr lang="en-US" altLang="zh-CN" sz="2800" dirty="0"/>
              <a:t>Other challenges</a:t>
            </a:r>
            <a:endParaRPr lang="en-US" altLang="zh-CN" sz="2800" dirty="0"/>
          </a:p>
          <a:p>
            <a:pPr lvl="1"/>
            <a:r>
              <a:rPr lang="en-US" altLang="zh-CN" sz="2400" dirty="0"/>
              <a:t>The formal definition of data anomalies.</a:t>
            </a:r>
            <a:endParaRPr lang="en-US" altLang="zh-CN" sz="2400" dirty="0"/>
          </a:p>
          <a:p>
            <a:pPr lvl="1"/>
            <a:r>
              <a:rPr lang="en-US" altLang="zh-CN" sz="2400" dirty="0"/>
              <a:t>Relate inconsistency to all data anomalies.</a:t>
            </a:r>
            <a:endParaRPr lang="en-US" altLang="zh-CN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Background</a:t>
            </a:r>
            <a:endParaRPr lang="en-US" altLang="zh-CN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487170"/>
            <a:ext cx="8229600" cy="35794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620" y="5181600"/>
            <a:ext cx="78047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 i="1"/>
              <a:t>The standard anomalies are single</a:t>
            </a:r>
            <a:r>
              <a:rPr lang="en-US" altLang="zh-CN" sz="1600" i="1"/>
              <a:t> </a:t>
            </a:r>
            <a:r>
              <a:rPr lang="zh-CN" altLang="en-US" sz="1600" i="1"/>
              <a:t>object and avoided by lock-based protocols, </a:t>
            </a:r>
            <a:endParaRPr lang="zh-CN" altLang="en-US" sz="1600" i="1"/>
          </a:p>
          <a:p>
            <a:pPr>
              <a:lnSpc>
                <a:spcPct val="150000"/>
              </a:lnSpc>
            </a:pPr>
            <a:r>
              <a:rPr lang="zh-CN" altLang="en-US" sz="1600" i="1"/>
              <a:t>yet more complex data anomalies, which are occasionally reported case by case as shown in Table 1, are hardly fit into defined levels.</a:t>
            </a:r>
            <a:endParaRPr lang="zh-CN" altLang="en-US" sz="1600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Background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Introduction &amp; Coo framework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Consistency Model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Lemma &amp; Proof</a:t>
            </a:r>
            <a:endParaRPr lang="en-US" altLang="zh-CN" dirty="0"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</a:t>
            </a:r>
            <a:r>
              <a:rPr lang="en-US" altLang="zh-CN"/>
              <a:t>ontribution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57200" y="1650365"/>
            <a:ext cx="8229600" cy="3891915"/>
          </a:xfrm>
        </p:spPr>
        <p:txBody>
          <a:bodyPr/>
          <a:p>
            <a:pPr>
              <a:lnSpc>
                <a:spcPct val="120000"/>
              </a:lnSpc>
            </a:pPr>
            <a:r>
              <a:rPr lang="en-US" altLang="zh-CN" sz="2400" dirty="0">
                <a:ea typeface="Arial" panose="020B0604020202020204" pitchFamily="34" charset="0"/>
                <a:cs typeface="+mn-ea"/>
              </a:rPr>
              <a:t>Proposed the concept of </a:t>
            </a:r>
            <a:r>
              <a:rPr lang="en-US" altLang="zh-CN" sz="2400" dirty="0">
                <a:ea typeface="Arial" panose="020B0604020202020204" pitchFamily="34" charset="0"/>
                <a:cs typeface="+mn-ea"/>
                <a:sym typeface="+mn-ea"/>
              </a:rPr>
              <a:t>partial order pair graph, which can represent all data anomalies.</a:t>
            </a:r>
            <a:endParaRPr lang="en-US" altLang="zh-CN" sz="24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Arial" panose="020B0604020202020204" pitchFamily="34" charset="0"/>
                <a:cs typeface="+mn-ea"/>
                <a:sym typeface="+mn-ea"/>
              </a:rPr>
              <a:t>Redefined consistency and data anomalies by proposing lemmas and evidence.</a:t>
            </a:r>
            <a:endParaRPr lang="en-US" altLang="zh-CN" sz="2400" dirty="0">
              <a:ea typeface="Arial" panose="020B0604020202020204" pitchFamily="34" charset="0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Arial" panose="020B0604020202020204" pitchFamily="34" charset="0"/>
                <a:cs typeface="+mn-ea"/>
                <a:sym typeface="+mn-ea"/>
              </a:rPr>
              <a:t>Verified the consistency of various databases through the COO framework.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Arial" panose="020B0604020202020204" pitchFamily="34" charset="0"/>
                <a:cs typeface="+mn-ea"/>
                <a:sym typeface="+mn-ea"/>
              </a:rPr>
              <a:t>Reported 20+ new types of data anomalies.</a:t>
            </a:r>
            <a:endParaRPr lang="en-US" altLang="zh-CN" sz="2400" dirty="0">
              <a:ea typeface="Arial" panose="020B0604020202020204" pitchFamily="34" charset="0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 &amp; Coo framework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7175" y="1371600"/>
            <a:ext cx="6139180" cy="4308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228600" y="5680075"/>
            <a:ext cx="85344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400" i="1"/>
              <a:t>G</a:t>
            </a:r>
            <a:r>
              <a:rPr lang="zh-CN" altLang="en-US" sz="1400" i="1"/>
              <a:t>enerator</a:t>
            </a:r>
            <a:r>
              <a:rPr lang="en-US" altLang="zh-CN" sz="1400" i="1"/>
              <a:t> module</a:t>
            </a:r>
            <a:r>
              <a:rPr lang="zh-CN" altLang="en-US" sz="1400" i="1"/>
              <a:t> provides SQL-like </a:t>
            </a:r>
            <a:r>
              <a:rPr lang="en-US" altLang="zh-CN" sz="1400" i="1"/>
              <a:t>queries</a:t>
            </a:r>
            <a:r>
              <a:rPr lang="zh-CN" altLang="en-US" sz="1400" i="1"/>
              <a:t> and schedules based on our definition of data anomalies</a:t>
            </a:r>
            <a:r>
              <a:rPr lang="en-US" altLang="zh-CN" sz="1400" i="1"/>
              <a:t>,</a:t>
            </a:r>
            <a:endParaRPr lang="zh-CN" altLang="en-US" sz="1400" i="1"/>
          </a:p>
          <a:p>
            <a:pPr>
              <a:lnSpc>
                <a:spcPct val="150000"/>
              </a:lnSpc>
            </a:pPr>
            <a:r>
              <a:rPr lang="en-US" altLang="zh-CN" sz="1400" i="1"/>
              <a:t>C</a:t>
            </a:r>
            <a:r>
              <a:rPr lang="zh-CN" altLang="en-US" sz="1400" i="1"/>
              <a:t>hecker </a:t>
            </a:r>
            <a:r>
              <a:rPr lang="en-US" altLang="zh-CN" sz="1400" i="1">
                <a:sym typeface="+mn-ea"/>
              </a:rPr>
              <a:t>module</a:t>
            </a:r>
            <a:r>
              <a:rPr lang="zh-CN" altLang="en-US" sz="1400" i="1">
                <a:sym typeface="+mn-ea"/>
              </a:rPr>
              <a:t> </a:t>
            </a:r>
            <a:r>
              <a:rPr lang="zh-CN" altLang="en-US" sz="1400" i="1"/>
              <a:t>recognizes the consistent and inconsistent behaviors of the executed schedules</a:t>
            </a:r>
            <a:r>
              <a:rPr lang="en-US" altLang="zh-CN" sz="1400" i="1"/>
              <a:t>.</a:t>
            </a:r>
            <a:endParaRPr lang="en-US" altLang="zh-CN" sz="1400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Background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Introduction &amp; Coo framework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Consistency Model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Lemma &amp; Proof</a:t>
            </a:r>
            <a:endParaRPr lang="en-US" altLang="zh-CN" dirty="0">
              <a:sym typeface="+mn-ea"/>
            </a:endParaRPr>
          </a:p>
          <a:p>
            <a:r>
              <a:rPr lang="en-US" altLang="zh-CN" dirty="0"/>
              <a:t>Evaluation</a:t>
            </a:r>
            <a:endParaRPr lang="en-US" altLang="zh-CN" dirty="0"/>
          </a:p>
          <a:p>
            <a:r>
              <a:rPr lang="en-US" altLang="zh-CN" dirty="0"/>
              <a:t>Conclussion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sym typeface="+mn-ea"/>
              </a:rPr>
              <a:t>Consistency Model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47800"/>
            <a:ext cx="8548370" cy="4678680"/>
          </a:xfrm>
        </p:spPr>
        <p:txBody>
          <a:bodyPr/>
          <a:lstStyle/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400" dirty="0"/>
              <a:t>Definition 3.1. Partial Order Pair (POP)</a:t>
            </a:r>
            <a:endParaRPr lang="en-US" altLang="zh-CN" sz="24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000" dirty="0"/>
              <a:t>• Multiple transactions operate on the same object; </a:t>
            </a:r>
            <a:endParaRPr lang="en-US" altLang="zh-CN" sz="20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000" dirty="0"/>
              <a:t>• At least one operation affects the object version (eg. a write or a rollback of write).</a:t>
            </a:r>
            <a:endParaRPr lang="en-US" altLang="zh-CN" sz="24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Definition 3.2. Conflict with status Graph(</a:t>
            </a:r>
            <a:r>
              <a:rPr lang="en-US" altLang="zh-CN" sz="2400" dirty="0">
                <a:sym typeface="+mn-ea"/>
              </a:rPr>
              <a:t>CCAG </a:t>
            </a:r>
            <a:r>
              <a:rPr lang="en-US" altLang="zh-CN" sz="2400" dirty="0">
                <a:sym typeface="+mn-ea"/>
              </a:rPr>
              <a:t>graph)</a:t>
            </a:r>
            <a:endParaRPr lang="en-US" altLang="zh-CN" sz="2400" dirty="0"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400" dirty="0"/>
              <a:t>Definition 3.3. Partial Order Pair Graph (POP graph)</a:t>
            </a:r>
            <a:endParaRPr lang="en-US" altLang="zh-CN" sz="2400" dirty="0"/>
          </a:p>
          <a:p>
            <a:pPr marL="0" indent="0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3657600"/>
            <a:ext cx="3977005" cy="786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1000" y="5029200"/>
            <a:ext cx="8434705" cy="12719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commondata" val="eyJoZGlkIjoiMjQyMWZmNjY1MjA5OGI5ZDAwNzU5NzI2NDIxOTRkZTE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4156</Words>
  <Application>WPS 演示</Application>
  <PresentationFormat>全屏显示(4:3)</PresentationFormat>
  <Paragraphs>242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23</vt:i4>
      </vt:variant>
      <vt:variant>
        <vt:lpstr>幻灯片标题</vt:lpstr>
      </vt:variant>
      <vt:variant>
        <vt:i4>25</vt:i4>
      </vt:variant>
    </vt:vector>
  </HeadingPairs>
  <TitlesOfParts>
    <vt:vector size="61" baseType="lpstr">
      <vt:lpstr>Arial</vt:lpstr>
      <vt:lpstr>宋体</vt:lpstr>
      <vt:lpstr>Wingdings</vt:lpstr>
      <vt:lpstr>Times New Roman</vt:lpstr>
      <vt:lpstr>FrutigerNext LT Regular</vt:lpstr>
      <vt:lpstr>Calibri</vt:lpstr>
      <vt:lpstr>黑体</vt:lpstr>
      <vt:lpstr>Segoe UI</vt:lpstr>
      <vt:lpstr>微软雅黑</vt:lpstr>
      <vt:lpstr>Tw Cen MT</vt:lpstr>
      <vt:lpstr>华文中宋</vt:lpstr>
      <vt:lpstr>DejaVu Sans</vt:lpstr>
      <vt:lpstr>Arial Unicode MS</vt:lpstr>
      <vt:lpstr>Default Design</vt:lpstr>
      <vt:lpstr>24_Default Design</vt:lpstr>
      <vt:lpstr>7_Default Design</vt:lpstr>
      <vt:lpstr>8_Default Design</vt:lpstr>
      <vt:lpstr>9_Default Design</vt:lpstr>
      <vt:lpstr>1_Default Design</vt:lpstr>
      <vt:lpstr>2_Default Design</vt:lpstr>
      <vt:lpstr>3_Default Design</vt:lpstr>
      <vt:lpstr>4_Default Design</vt:lpstr>
      <vt:lpstr>5_Default Design</vt:lpstr>
      <vt:lpstr>6_Default Design</vt:lpstr>
      <vt:lpstr>10_Default Design</vt:lpstr>
      <vt:lpstr>11_Default Design</vt:lpstr>
      <vt:lpstr>12_Default Design</vt:lpstr>
      <vt:lpstr>13_Default Design</vt:lpstr>
      <vt:lpstr>14_Default Design</vt:lpstr>
      <vt:lpstr>15_Default Design</vt:lpstr>
      <vt:lpstr>16_Default Design</vt:lpstr>
      <vt:lpstr>17_Default Design</vt:lpstr>
      <vt:lpstr>18_Default Design</vt:lpstr>
      <vt:lpstr>19_Default Design</vt:lpstr>
      <vt:lpstr>20_Default Design</vt:lpstr>
      <vt:lpstr>21_Default Design</vt:lpstr>
      <vt:lpstr>PowerPoint 演示文稿</vt:lpstr>
      <vt:lpstr>Outline</vt:lpstr>
      <vt:lpstr>Background</vt:lpstr>
      <vt:lpstr>Background</vt:lpstr>
      <vt:lpstr>Outline</vt:lpstr>
      <vt:lpstr>Introduction &amp; Coo framework</vt:lpstr>
      <vt:lpstr>Introduction &amp; Coo framework</vt:lpstr>
      <vt:lpstr>Outline</vt:lpstr>
      <vt:lpstr>Consistency Model</vt:lpstr>
      <vt:lpstr>Consistency Model</vt:lpstr>
      <vt:lpstr>Outline</vt:lpstr>
      <vt:lpstr>Lemma &amp; Proof</vt:lpstr>
      <vt:lpstr>Lemma &amp; Proof</vt:lpstr>
      <vt:lpstr>Lemma &amp; Proof</vt:lpstr>
      <vt:lpstr>Lemma &amp; Proof</vt:lpstr>
      <vt:lpstr>Lemma &amp; Proof</vt:lpstr>
      <vt:lpstr>Formal definition of data anomalies and consistency</vt:lpstr>
      <vt:lpstr>Types of Anomalies</vt:lpstr>
      <vt:lpstr>Types of Anomalies</vt:lpstr>
      <vt:lpstr>Outline</vt:lpstr>
      <vt:lpstr>Evaluation</vt:lpstr>
      <vt:lpstr>Evaluation</vt:lpstr>
      <vt:lpstr>Evaluation</vt:lpstr>
      <vt:lpstr>Outline</vt:lpstr>
      <vt:lpstr>Conclussion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海阔天空1380684430</cp:lastModifiedBy>
  <cp:revision>2028</cp:revision>
  <dcterms:created xsi:type="dcterms:W3CDTF">2022-11-02T11:42:00Z</dcterms:created>
  <dcterms:modified xsi:type="dcterms:W3CDTF">2023-11-10T02:40:10Z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D122A92CFDD84006A1C1A3447ADAFD01</vt:lpwstr>
  </property>
  <property fmtid="{D5CDD505-2E9C-101B-9397-08002B2CF9AE}" pid="3" name="KSOProductBuildVer">
    <vt:lpwstr>2052-12.1.0.15712</vt:lpwstr>
  </property>
</Properties>
</file>